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4" r:id="rId8"/>
    <p:sldId id="265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ACAC-3300-4922-AF23-5E74120A0B7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F79C091-A64C-4048-B711-634889C67C5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09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ACAC-3300-4922-AF23-5E74120A0B7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C091-A64C-4048-B711-634889C67C5D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18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ACAC-3300-4922-AF23-5E74120A0B7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C091-A64C-4048-B711-634889C67C5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82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ACAC-3300-4922-AF23-5E74120A0B7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C091-A64C-4048-B711-634889C67C5D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09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ACAC-3300-4922-AF23-5E74120A0B7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C091-A64C-4048-B711-634889C67C5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33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ACAC-3300-4922-AF23-5E74120A0B7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C091-A64C-4048-B711-634889C67C5D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72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ACAC-3300-4922-AF23-5E74120A0B7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C091-A64C-4048-B711-634889C67C5D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24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ACAC-3300-4922-AF23-5E74120A0B7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C091-A64C-4048-B711-634889C67C5D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83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ACAC-3300-4922-AF23-5E74120A0B7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C091-A64C-4048-B711-634889C67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49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ACAC-3300-4922-AF23-5E74120A0B7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C091-A64C-4048-B711-634889C67C5D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14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037ACAC-3300-4922-AF23-5E74120A0B7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C091-A64C-4048-B711-634889C67C5D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62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7ACAC-3300-4922-AF23-5E74120A0B7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F79C091-A64C-4048-B711-634889C67C5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06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imberly.Crabill@doa.ri.gov" TargetMode="External"/><Relationship Id="rId2" Type="http://schemas.openxmlformats.org/officeDocument/2006/relationships/hyperlink" Target="http://www.ohcd.ri.go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housing.com/rfps-rfqs/?utm_campaign=RFPs&amp;utm_medium=email&amp;_hsmi=110295614&amp;_hsenc=p2ANqtz-83-FrqNDPkW0bX13wHp7fwqFwRksNxNGMDABFmmd-PvYSAN1A65ur-xY9Yh-guTSeDr2uUTLzXGNC1TaoqvbhzMf2ce1CRrpipbhy-L6ABHcvIIo4&amp;utm_content=110295614&amp;utm_source=hs_emai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udexchange.info/resource/89/community-development-block-grant-program-cdbg-guide-to-national-objectives-and-eligible-activities-for-entitlement-communiti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341DC-2FBA-4474-A280-CE4ABB1E7D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Community Development Block Grant/COVID (CDBG/CV)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359BEA-BD91-48FE-BB2B-50219D56B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3657599"/>
            <a:ext cx="9411286" cy="3509450"/>
          </a:xfrm>
        </p:spPr>
        <p:txBody>
          <a:bodyPr>
            <a:normAutofit/>
          </a:bodyPr>
          <a:lstStyle/>
          <a:p>
            <a:r>
              <a:rPr lang="en-US" dirty="0"/>
              <a:t>Affordable Housing, Request for Proposals (RFP)</a:t>
            </a:r>
          </a:p>
          <a:p>
            <a:r>
              <a:rPr lang="en-US" dirty="0"/>
              <a:t>Information Session – February 10,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4DF65F-0601-46E7-8DC2-90E0DED387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7452" y="3657599"/>
            <a:ext cx="2057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559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80680-989B-4C3B-94B4-F5049235A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1E281-D554-406C-A376-3CCC4F696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Michael Tondra, June House &amp; Kimberly Crabill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800" dirty="0"/>
              <a:t>Office of Housing and Community Development</a:t>
            </a:r>
          </a:p>
          <a:p>
            <a:pPr marL="0" indent="0" algn="ctr">
              <a:buNone/>
            </a:pPr>
            <a:r>
              <a:rPr lang="en-US" sz="2800" dirty="0"/>
              <a:t>315 Iron Horse Way</a:t>
            </a:r>
          </a:p>
          <a:p>
            <a:pPr marL="0" indent="0" algn="ctr">
              <a:buNone/>
            </a:pPr>
            <a:r>
              <a:rPr lang="en-US" sz="2800" dirty="0"/>
              <a:t>Providence, RI  02908</a:t>
            </a:r>
          </a:p>
          <a:p>
            <a:pPr marL="0" indent="0" algn="ctr">
              <a:buNone/>
            </a:pPr>
            <a:r>
              <a:rPr lang="en-US" sz="2800" dirty="0">
                <a:hlinkClick r:id="rId2"/>
              </a:rPr>
              <a:t>http://www.ohcd.ri.gov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dirty="0">
                <a:hlinkClick r:id="rId3"/>
              </a:rPr>
              <a:t>Kimberly.Crabill@doa.ri.gov</a:t>
            </a: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241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0313C-8AD5-4051-B25F-54D530F1A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15C02-3037-48CD-9FF5-F14AF7D16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188" y="128447"/>
            <a:ext cx="9603275" cy="3450613"/>
          </a:xfrm>
        </p:spPr>
        <p:txBody>
          <a:bodyPr>
            <a:noAutofit/>
          </a:bodyPr>
          <a:lstStyle/>
          <a:p>
            <a:r>
              <a:rPr lang="en-US" dirty="0"/>
              <a:t>Please mute your lines</a:t>
            </a:r>
          </a:p>
          <a:p>
            <a:r>
              <a:rPr lang="en-US" dirty="0"/>
              <a:t>Questions may be typed in the chat box</a:t>
            </a:r>
          </a:p>
          <a:p>
            <a:pPr lvl="1"/>
            <a:r>
              <a:rPr lang="en-US" dirty="0"/>
              <a:t>Questions will generally not be answered until end of presentation</a:t>
            </a:r>
          </a:p>
          <a:p>
            <a:pPr lvl="1"/>
            <a:r>
              <a:rPr lang="en-US" sz="2000" dirty="0"/>
              <a:t>Responses to questions will be posted</a:t>
            </a:r>
          </a:p>
          <a:p>
            <a:pPr lvl="1"/>
            <a:r>
              <a:rPr lang="en-US" sz="2000" dirty="0"/>
              <a:t>We will not respond to project-specific questions</a:t>
            </a:r>
          </a:p>
          <a:p>
            <a:pPr lvl="1"/>
            <a:endParaRPr lang="en-US" sz="2000" dirty="0"/>
          </a:p>
          <a:p>
            <a:r>
              <a:rPr lang="en-US" dirty="0"/>
              <a:t>Deadline </a:t>
            </a:r>
            <a:r>
              <a:rPr lang="en-US" b="1" u="sng" dirty="0"/>
              <a:t>March 3, 2021 at 3pm</a:t>
            </a:r>
            <a:r>
              <a:rPr lang="en-US" dirty="0"/>
              <a:t> (NO EXCEPTIONS)</a:t>
            </a:r>
          </a:p>
          <a:p>
            <a:pPr lvl="1"/>
            <a:r>
              <a:rPr lang="en-US" sz="2000" dirty="0"/>
              <a:t>Transmitted electronically to Kimberly Crabill by due date/time</a:t>
            </a:r>
          </a:p>
          <a:p>
            <a:pPr lvl="2"/>
            <a:r>
              <a:rPr lang="en-US" sz="2000" dirty="0"/>
              <a:t>Factor time necessary to transmit and any unanticipated technical difficulties</a:t>
            </a:r>
          </a:p>
          <a:p>
            <a:pPr lvl="1"/>
            <a:r>
              <a:rPr lang="en-US" sz="2000" dirty="0"/>
              <a:t>Application forms pared down CDBG/BHRI</a:t>
            </a:r>
          </a:p>
          <a:p>
            <a:pPr lvl="1"/>
            <a:r>
              <a:rPr lang="en-US" sz="2000" dirty="0"/>
              <a:t>Applications may be submitted by municipalities or non-profit organizations</a:t>
            </a:r>
          </a:p>
          <a:p>
            <a:pPr lvl="1"/>
            <a:r>
              <a:rPr lang="en-US" sz="2000" dirty="0"/>
              <a:t>Cast wide net for distribution – Posted on web (RIH &amp; OHCD).  </a:t>
            </a:r>
          </a:p>
          <a:p>
            <a:pPr lvl="1"/>
            <a:r>
              <a:rPr lang="en-US" sz="2000" dirty="0"/>
              <a:t>May contact K. Crabill for forms - </a:t>
            </a:r>
            <a:r>
              <a:rPr lang="en-US" sz="2000" dirty="0">
                <a:hlinkClick r:id="rId2"/>
              </a:rPr>
              <a:t>RFPs &amp; RFQs | </a:t>
            </a:r>
            <a:r>
              <a:rPr lang="en-US" sz="2000" dirty="0" err="1">
                <a:hlinkClick r:id="rId2"/>
              </a:rPr>
              <a:t>RIHousing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2015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6AE8D-21F8-4B56-8B8C-89A384456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CDBG/CV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A15CE-54EA-45FD-BA7D-4154B4C7C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7" y="2199861"/>
            <a:ext cx="10127202" cy="4074867"/>
          </a:xfrm>
        </p:spPr>
        <p:txBody>
          <a:bodyPr/>
          <a:lstStyle/>
          <a:p>
            <a:r>
              <a:rPr lang="en-US" dirty="0"/>
              <a:t>State Allocations</a:t>
            </a:r>
          </a:p>
          <a:p>
            <a:r>
              <a:rPr lang="en-US" dirty="0"/>
              <a:t>Only CDBG/CV1 &amp; CDBG/CV3 can be used in Entitlement Areas/Statewide</a:t>
            </a:r>
          </a:p>
          <a:p>
            <a:pPr lvl="1"/>
            <a:r>
              <a:rPr lang="en-US" dirty="0"/>
              <a:t>Cranston, East Providence, Pawtucket, Providence, Warwick &amp; Woonsocket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1BD31A-E38D-4A16-BDA7-E1D05080B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83" y="4001294"/>
            <a:ext cx="12133917" cy="207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55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AF302-919C-461B-B3C8-FCA2D95D2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CDBG/CV Preliminary Distribution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3A5D583-0BD1-4AD8-BCA5-70BB74FCA1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56953"/>
              </p:ext>
            </p:extLst>
          </p:nvPr>
        </p:nvGraphicFramePr>
        <p:xfrm>
          <a:off x="477078" y="1861184"/>
          <a:ext cx="10876722" cy="3638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9868">
                  <a:extLst>
                    <a:ext uri="{9D8B030D-6E8A-4147-A177-3AD203B41FA5}">
                      <a16:colId xmlns:a16="http://schemas.microsoft.com/office/drawing/2014/main" val="4292406543"/>
                    </a:ext>
                  </a:extLst>
                </a:gridCol>
                <a:gridCol w="3916854">
                  <a:extLst>
                    <a:ext uri="{9D8B030D-6E8A-4147-A177-3AD203B41FA5}">
                      <a16:colId xmlns:a16="http://schemas.microsoft.com/office/drawing/2014/main" val="4008019057"/>
                    </a:ext>
                  </a:extLst>
                </a:gridCol>
              </a:tblGrid>
              <a:tr h="519781">
                <a:tc>
                  <a:txBody>
                    <a:bodyPr/>
                    <a:lstStyle/>
                    <a:p>
                      <a:r>
                        <a:rPr lang="en-US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288608"/>
                  </a:ext>
                </a:extLst>
              </a:tr>
              <a:tr h="519781">
                <a:tc>
                  <a:txBody>
                    <a:bodyPr/>
                    <a:lstStyle/>
                    <a:p>
                      <a:r>
                        <a:rPr lang="en-US" dirty="0"/>
                        <a:t>Affordable Housing (Acquisition, Rehabilitation)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 Million (CURRENT RFP)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380532"/>
                  </a:ext>
                </a:extLst>
              </a:tr>
              <a:tr h="519781">
                <a:tc>
                  <a:txBody>
                    <a:bodyPr/>
                    <a:lstStyle/>
                    <a:p>
                      <a:r>
                        <a:rPr lang="en-US" dirty="0"/>
                        <a:t>Basic Needs (Public Facilities &amp; Services)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$1.5-$1.75+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105321"/>
                  </a:ext>
                </a:extLst>
              </a:tr>
              <a:tr h="519781">
                <a:tc>
                  <a:txBody>
                    <a:bodyPr/>
                    <a:lstStyle/>
                    <a:p>
                      <a:r>
                        <a:rPr lang="en-US" dirty="0"/>
                        <a:t>Homeless Q/I and Winter Shelter Sites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87402"/>
                  </a:ext>
                </a:extLst>
              </a:tr>
              <a:tr h="519781">
                <a:tc>
                  <a:txBody>
                    <a:bodyPr/>
                    <a:lstStyle/>
                    <a:p>
                      <a:r>
                        <a:rPr lang="en-US" dirty="0"/>
                        <a:t>Mortgage Assistance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736204"/>
                  </a:ext>
                </a:extLst>
              </a:tr>
              <a:tr h="519781">
                <a:tc>
                  <a:txBody>
                    <a:bodyPr/>
                    <a:lstStyle/>
                    <a:p>
                      <a:r>
                        <a:rPr lang="en-US" dirty="0"/>
                        <a:t>Broadband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717855"/>
                  </a:ext>
                </a:extLst>
              </a:tr>
              <a:tr h="519781">
                <a:tc>
                  <a:txBody>
                    <a:bodyPr/>
                    <a:lstStyle/>
                    <a:p>
                      <a:r>
                        <a:rPr lang="en-US" dirty="0"/>
                        <a:t>Business Assistance (Note: Existing Microenterprise Initiative)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921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727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C47-E72F-4E30-A512-64197A214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CDBG – Required Components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CF15C-30CD-4C33-A372-2349FDCF1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146" y="1853754"/>
            <a:ext cx="9603275" cy="3450613"/>
          </a:xfrm>
        </p:spPr>
        <p:txBody>
          <a:bodyPr>
            <a:noAutofit/>
          </a:bodyPr>
          <a:lstStyle/>
          <a:p>
            <a:r>
              <a:rPr lang="en-US" dirty="0"/>
              <a:t>Fundability</a:t>
            </a:r>
          </a:p>
          <a:p>
            <a:pPr lvl="1"/>
            <a:r>
              <a:rPr lang="en-US" sz="2000" dirty="0"/>
              <a:t>Eligibility (RFP for Affordable Housing only – Public facilities under Basic Needs RFP)</a:t>
            </a:r>
          </a:p>
          <a:p>
            <a:pPr lvl="1"/>
            <a:r>
              <a:rPr lang="en-US" sz="2000" dirty="0"/>
              <a:t>National Objective</a:t>
            </a:r>
          </a:p>
          <a:p>
            <a:r>
              <a:rPr lang="en-US" dirty="0"/>
              <a:t>Coronavirus/COVID Related</a:t>
            </a:r>
          </a:p>
          <a:p>
            <a:pPr lvl="1"/>
            <a:r>
              <a:rPr lang="en-US" sz="2000" dirty="0"/>
              <a:t>Prevent, Prepare for or Respond to crisis</a:t>
            </a:r>
          </a:p>
          <a:p>
            <a:r>
              <a:rPr lang="en-US" dirty="0"/>
              <a:t>Area Served (As much detail as possible)</a:t>
            </a:r>
          </a:p>
          <a:p>
            <a:pPr lvl="1"/>
            <a:r>
              <a:rPr lang="en-US" sz="2000" dirty="0"/>
              <a:t>City/Town</a:t>
            </a:r>
          </a:p>
          <a:p>
            <a:pPr lvl="1"/>
            <a:r>
              <a:rPr lang="en-US" sz="2000" dirty="0"/>
              <a:t>County</a:t>
            </a:r>
          </a:p>
          <a:p>
            <a:pPr lvl="1"/>
            <a:r>
              <a:rPr lang="en-US" sz="2000" dirty="0"/>
              <a:t>Statewide</a:t>
            </a:r>
          </a:p>
        </p:txBody>
      </p:sp>
    </p:spTree>
    <p:extLst>
      <p:ext uri="{BB962C8B-B14F-4D97-AF65-F5344CB8AC3E}">
        <p14:creationId xmlns:p14="http://schemas.microsoft.com/office/powerpoint/2010/main" val="3848216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7DA16-850C-402C-922B-2D8FD1FB5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CDBG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FA527-6D8E-476F-AAAD-BF46FBD51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388" y="1853754"/>
            <a:ext cx="11323516" cy="4401272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/>
              <a:t>Statute and Regulations</a:t>
            </a:r>
          </a:p>
          <a:p>
            <a:pPr lvl="1"/>
            <a:r>
              <a:rPr lang="en-US" sz="3800" dirty="0"/>
              <a:t>Housing and Community Development Act of 1974 (42 USC 5201 et seq)</a:t>
            </a:r>
          </a:p>
          <a:p>
            <a:pPr lvl="1"/>
            <a:r>
              <a:rPr lang="en-US" sz="3800" dirty="0"/>
              <a:t>CDBG Regulations (24 CFR Part 570)</a:t>
            </a:r>
          </a:p>
          <a:p>
            <a:pPr lvl="1"/>
            <a:r>
              <a:rPr lang="en-US" sz="3800" dirty="0"/>
              <a:t>HUD Guide - </a:t>
            </a:r>
            <a:r>
              <a:rPr lang="en-US" sz="4000" dirty="0">
                <a:hlinkClick r:id="rId2"/>
              </a:rPr>
              <a:t>Guide to National Objectives and Eligible Activities for CDBG Entitlement Communities - HUD Exchange</a:t>
            </a:r>
            <a:endParaRPr lang="en-US" sz="3800" dirty="0"/>
          </a:p>
          <a:p>
            <a:pPr lvl="1"/>
            <a:r>
              <a:rPr lang="en-US" sz="3800" dirty="0"/>
              <a:t>Common Eligible Activities:</a:t>
            </a:r>
          </a:p>
          <a:p>
            <a:pPr lvl="2"/>
            <a:r>
              <a:rPr lang="en-US" sz="3800" dirty="0"/>
              <a:t>Acquisition of Real Property 105a1</a:t>
            </a:r>
          </a:p>
          <a:p>
            <a:pPr lvl="2"/>
            <a:r>
              <a:rPr lang="en-US" sz="3800" dirty="0"/>
              <a:t>Clearance/Rehabilitation/Reconstruction of Buildings – New/Preservation 105a4</a:t>
            </a:r>
          </a:p>
          <a:p>
            <a:pPr lvl="2"/>
            <a:r>
              <a:rPr lang="en-US" sz="3800" dirty="0"/>
              <a:t>Activities Carried out by Non-Profit Development Organizations (105a15)</a:t>
            </a:r>
          </a:p>
          <a:p>
            <a:pPr lvl="3"/>
            <a:r>
              <a:rPr lang="en-US" sz="3800" dirty="0"/>
              <a:t>Note – New Construction Generally Ineligible (exceptions)</a:t>
            </a:r>
          </a:p>
          <a:p>
            <a:pPr marL="1371600" lvl="3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983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41483-714F-41D5-A770-1C9C3CBBE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CDBG National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C39C4-64C9-4E03-BCF5-AE290E7EF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Low- and Moderate- Income Housing</a:t>
            </a:r>
          </a:p>
          <a:p>
            <a:pPr lvl="1"/>
            <a:r>
              <a:rPr lang="en-US" sz="2000" b="1" dirty="0"/>
              <a:t>51% of units in each assisted structure will be occupied by low/moderate income (LMI) households</a:t>
            </a:r>
          </a:p>
          <a:p>
            <a:pPr lvl="1"/>
            <a:r>
              <a:rPr lang="en-US" sz="2000" b="1" dirty="0"/>
              <a:t>LMI is defined at 80% or below AMI, based upon family size (Section 8 Income Limit)</a:t>
            </a:r>
          </a:p>
          <a:p>
            <a:pPr lvl="1"/>
            <a:r>
              <a:rPr lang="en-US" sz="2000" b="1" dirty="0"/>
              <a:t>“Household” is all persons living in a residential unit</a:t>
            </a:r>
          </a:p>
          <a:p>
            <a:pPr lvl="1"/>
            <a:r>
              <a:rPr lang="en-US" sz="2000" b="1" dirty="0"/>
              <a:t>Note this is based on “household” not “person/family”</a:t>
            </a:r>
          </a:p>
          <a:p>
            <a:r>
              <a:rPr lang="en-US" sz="2200" dirty="0"/>
              <a:t>Slums and Blight</a:t>
            </a:r>
          </a:p>
          <a:p>
            <a:r>
              <a:rPr lang="en-US" sz="2200" dirty="0"/>
              <a:t>Urgent Need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06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4F38B-19A8-4615-A34E-C47C3216F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- Related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26E18-1B06-4C38-95F1-A16EC1603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2015732"/>
            <a:ext cx="10644037" cy="435856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Prevent, Prepare for or Respond…</a:t>
            </a:r>
          </a:p>
          <a:p>
            <a:pPr lvl="1"/>
            <a:r>
              <a:rPr lang="en-US" sz="2400" dirty="0"/>
              <a:t>Adequate supply of permanent affordable housing has proven challenging during crisis.</a:t>
            </a:r>
          </a:p>
          <a:p>
            <a:pPr lvl="2"/>
            <a:r>
              <a:rPr lang="en-US" sz="2400" dirty="0"/>
              <a:t>Rental Units (Voucher/Rental Assistance Challenge)</a:t>
            </a:r>
          </a:p>
          <a:p>
            <a:pPr lvl="2"/>
            <a:r>
              <a:rPr lang="en-US" sz="2400" dirty="0"/>
              <a:t>Special Needs Populations (Disabled, Homeless, Elderly)</a:t>
            </a:r>
          </a:p>
          <a:p>
            <a:pPr lvl="2"/>
            <a:r>
              <a:rPr lang="en-US" sz="2400" dirty="0"/>
              <a:t>Families forced to doubled up</a:t>
            </a:r>
          </a:p>
          <a:p>
            <a:pPr lvl="1"/>
            <a:r>
              <a:rPr lang="en-US" sz="2600" dirty="0"/>
              <a:t>Renovations to allow proper social distancing, shelter in place</a:t>
            </a:r>
          </a:p>
          <a:p>
            <a:pPr lvl="2"/>
            <a:endParaRPr lang="en-US" sz="2400" dirty="0"/>
          </a:p>
          <a:p>
            <a:pPr lvl="1"/>
            <a:r>
              <a:rPr lang="en-US" sz="2600" dirty="0"/>
              <a:t>Provide data to support statements/conclusions whenever possible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268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48381-E66D-45BC-8614-443A80FA4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342419"/>
            <a:ext cx="9603275" cy="1049235"/>
          </a:xfrm>
        </p:spPr>
        <p:txBody>
          <a:bodyPr/>
          <a:lstStyle/>
          <a:p>
            <a:r>
              <a:rPr lang="en-US" dirty="0"/>
              <a:t>Other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97902-1A22-4AC8-ABE9-861E0C724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1033670"/>
            <a:ext cx="10577777" cy="4008606"/>
          </a:xfrm>
        </p:spPr>
        <p:txBody>
          <a:bodyPr>
            <a:noAutofit/>
          </a:bodyPr>
          <a:lstStyle/>
          <a:p>
            <a:r>
              <a:rPr lang="en-US" dirty="0"/>
              <a:t>Environmental Review</a:t>
            </a:r>
          </a:p>
          <a:p>
            <a:pPr lvl="1"/>
            <a:r>
              <a:rPr lang="en-US" sz="2000" dirty="0"/>
              <a:t>State will complete HUD required review for activities supported (unless requested and administered by municipality)</a:t>
            </a:r>
          </a:p>
          <a:p>
            <a:pPr lvl="1"/>
            <a:r>
              <a:rPr lang="en-US" sz="2000" dirty="0"/>
              <a:t>Factor required process into timeline</a:t>
            </a:r>
          </a:p>
          <a:p>
            <a:pPr lvl="1"/>
            <a:r>
              <a:rPr lang="en-US" sz="2000" dirty="0"/>
              <a:t>Choice Limiting Actions Prohibited! (CDBG and non-CDBG sources)</a:t>
            </a:r>
          </a:p>
          <a:p>
            <a:r>
              <a:rPr lang="en-US" dirty="0"/>
              <a:t>Citizens Participation</a:t>
            </a:r>
          </a:p>
          <a:p>
            <a:pPr lvl="1"/>
            <a:r>
              <a:rPr lang="en-US" sz="2000" dirty="0"/>
              <a:t>State will complete public notice/citizens participation requirements for supported activities</a:t>
            </a:r>
          </a:p>
          <a:p>
            <a:r>
              <a:rPr lang="en-US" dirty="0"/>
              <a:t>Labor Standards</a:t>
            </a:r>
          </a:p>
          <a:p>
            <a:pPr lvl="1"/>
            <a:r>
              <a:rPr lang="en-US" sz="2000" dirty="0"/>
              <a:t>Davis Bacon &amp; Related (8 or more unit on project assisted – in whole or in part)</a:t>
            </a:r>
          </a:p>
          <a:p>
            <a:r>
              <a:rPr lang="en-US" sz="2200" dirty="0"/>
              <a:t>Eminent Domain (not permitted) &amp; Relocation (detail if needed)</a:t>
            </a:r>
          </a:p>
          <a:p>
            <a:r>
              <a:rPr lang="en-US" dirty="0"/>
              <a:t>Duplication of Benefits</a:t>
            </a:r>
          </a:p>
        </p:txBody>
      </p:sp>
    </p:spTree>
    <p:extLst>
      <p:ext uri="{BB962C8B-B14F-4D97-AF65-F5344CB8AC3E}">
        <p14:creationId xmlns:p14="http://schemas.microsoft.com/office/powerpoint/2010/main" val="204333839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136</TotalTime>
  <Words>630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Community Development Block Grant/COVID (CDBG/CV)</vt:lpstr>
      <vt:lpstr>PowerPoint Presentation</vt:lpstr>
      <vt:lpstr>CDBG/CV</vt:lpstr>
      <vt:lpstr>CDBG/CV Preliminary Distribution</vt:lpstr>
      <vt:lpstr>CDBG – Required Components </vt:lpstr>
      <vt:lpstr>CDBG Eligibility</vt:lpstr>
      <vt:lpstr>CDBG National Objective</vt:lpstr>
      <vt:lpstr>COVID - Related</vt:lpstr>
      <vt:lpstr>Other Requirements</vt:lpstr>
      <vt:lpstr>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Development Block Grant/COVID</dc:title>
  <dc:creator>Tondra, Michael (DOA)</dc:creator>
  <cp:lastModifiedBy>Crabill, Kimberly (DOA)</cp:lastModifiedBy>
  <cp:revision>16</cp:revision>
  <dcterms:created xsi:type="dcterms:W3CDTF">2021-02-10T15:48:37Z</dcterms:created>
  <dcterms:modified xsi:type="dcterms:W3CDTF">2021-02-11T12:32:21Z</dcterms:modified>
</cp:coreProperties>
</file>