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147375571" r:id="rId2"/>
    <p:sldId id="2147375623" r:id="rId3"/>
    <p:sldId id="2147375624" r:id="rId4"/>
    <p:sldId id="10901" r:id="rId5"/>
    <p:sldId id="2147375633" r:id="rId6"/>
    <p:sldId id="2147375632" r:id="rId7"/>
    <p:sldId id="2147375634" r:id="rId8"/>
    <p:sldId id="2147375635" r:id="rId9"/>
    <p:sldId id="2147375636" r:id="rId10"/>
    <p:sldId id="21473756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al, Josh (COMM)" initials="SJ(" lastIdx="44" clrIdx="0">
    <p:extLst>
      <p:ext uri="{19B8F6BF-5375-455C-9EA6-DF929625EA0E}">
        <p15:presenceInfo xmlns:p15="http://schemas.microsoft.com/office/powerpoint/2012/main" userId="S::Josh.Saal@commerce.ri.gov::a7fdec9c-8962-4151-9ead-37849de6e779" providerId="AD"/>
      </p:ext>
    </p:extLst>
  </p:cmAuthor>
  <p:cmAuthor id="2" name="Boyle, Amy (COMM - Contractor)" initials="BA(C" lastIdx="14" clrIdx="1">
    <p:extLst>
      <p:ext uri="{19B8F6BF-5375-455C-9EA6-DF929625EA0E}">
        <p15:presenceInfo xmlns:p15="http://schemas.microsoft.com/office/powerpoint/2012/main" userId="S::Amy.Boyle.CTR@commerce.ri.gov::e9a5ec3a-901c-4418-b7a4-d2d94208b0e8" providerId="AD"/>
      </p:ext>
    </p:extLst>
  </p:cmAuthor>
  <p:cmAuthor id="3" name="Rachel Flaherty" initials="RF" lastIdx="16" clrIdx="2">
    <p:extLst>
      <p:ext uri="{19B8F6BF-5375-455C-9EA6-DF929625EA0E}">
        <p15:presenceInfo xmlns:p15="http://schemas.microsoft.com/office/powerpoint/2012/main" userId="S::Rachel.Flaherty.CTR@commerce.ri.gov::632f66d3-7bd5-415a-ace9-f30c6df687d1" providerId="AD"/>
      </p:ext>
    </p:extLst>
  </p:cmAuthor>
  <p:cmAuthor id="4" name="Ahern, Kim (GOV)" initials="AK(" lastIdx="3" clrIdx="3">
    <p:extLst>
      <p:ext uri="{19B8F6BF-5375-455C-9EA6-DF929625EA0E}">
        <p15:presenceInfo xmlns:p15="http://schemas.microsoft.com/office/powerpoint/2012/main" userId="S::Kim.Ahern@governor.ri.gov::d3b9ca06-a8d8-43f1-a095-f4b575b16ce1" providerId="AD"/>
      </p:ext>
    </p:extLst>
  </p:cmAuthor>
  <p:cmAuthor id="5" name="McCabe, Brenna M (GOV)" initials="MBM(" lastIdx="7" clrIdx="4">
    <p:extLst>
      <p:ext uri="{19B8F6BF-5375-455C-9EA6-DF929625EA0E}">
        <p15:presenceInfo xmlns:p15="http://schemas.microsoft.com/office/powerpoint/2012/main" userId="S::Brenna.M.McCabe@governor.ri.gov::05b085e5-c360-408a-b2ce-f24eeb602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905F6-D442-4553-AFF5-919475E38B33}" v="2" dt="2022-11-28T19:56:30.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30" autoAdjust="0"/>
    <p:restoredTop sz="93528" autoAdjust="0"/>
  </p:normalViewPr>
  <p:slideViewPr>
    <p:cSldViewPr snapToGrid="0">
      <p:cViewPr varScale="1">
        <p:scale>
          <a:sx n="63" d="100"/>
          <a:sy n="63" d="100"/>
        </p:scale>
        <p:origin x="6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76CA4-7D2B-466E-B192-BE356BA66821}" type="datetimeFigureOut">
              <a:rPr lang="en-US" smtClean="0"/>
              <a:t>12/2/2022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4B6B3-0729-48DE-A546-6753B0F6B6CA}" type="slidenum">
              <a:rPr lang="en-US" smtClean="0"/>
              <a:t>‹#›</a:t>
            </a:fld>
            <a:endParaRPr lang="en-US" dirty="0"/>
          </a:p>
        </p:txBody>
      </p:sp>
    </p:spTree>
    <p:extLst>
      <p:ext uri="{BB962C8B-B14F-4D97-AF65-F5344CB8AC3E}">
        <p14:creationId xmlns:p14="http://schemas.microsoft.com/office/powerpoint/2010/main" val="321750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4B6B3-0729-48DE-A546-6753B0F6B6CA}" type="slidenum">
              <a:rPr lang="en-US" smtClean="0"/>
              <a:t>1</a:t>
            </a:fld>
            <a:endParaRPr lang="en-US" dirty="0"/>
          </a:p>
        </p:txBody>
      </p:sp>
    </p:spTree>
    <p:extLst>
      <p:ext uri="{BB962C8B-B14F-4D97-AF65-F5344CB8AC3E}">
        <p14:creationId xmlns:p14="http://schemas.microsoft.com/office/powerpoint/2010/main" val="108720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Flag: proximity to middle school, we will include language in service provider contract that the service provider must comply with state and federal regulations as it relates to admitting appropriate populations (i.e. – no sex offenders will be allowed at this shelter, due to close school proximity).</a:t>
            </a:r>
          </a:p>
        </p:txBody>
      </p:sp>
      <p:sp>
        <p:nvSpPr>
          <p:cNvPr id="4" name="Slide Number Placeholder 3"/>
          <p:cNvSpPr>
            <a:spLocks noGrp="1"/>
          </p:cNvSpPr>
          <p:nvPr>
            <p:ph type="sldNum" sz="quarter" idx="5"/>
          </p:nvPr>
        </p:nvSpPr>
        <p:spPr/>
        <p:txBody>
          <a:bodyPr/>
          <a:lstStyle/>
          <a:p>
            <a:fld id="{A4D4B6B3-0729-48DE-A546-6753B0F6B6CA}" type="slidenum">
              <a:rPr lang="en-US" smtClean="0"/>
              <a:t>4</a:t>
            </a:fld>
            <a:endParaRPr lang="en-US" dirty="0"/>
          </a:p>
        </p:txBody>
      </p:sp>
    </p:spTree>
    <p:extLst>
      <p:ext uri="{BB962C8B-B14F-4D97-AF65-F5344CB8AC3E}">
        <p14:creationId xmlns:p14="http://schemas.microsoft.com/office/powerpoint/2010/main" val="144782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Flag: proximity to middle school, we will include language in service provider contract that the service provider must comply with state and federal regulations as it relates to admitting appropriate populations (i.e. – no sex offenders will be allowed at this shelter, due to close school proximity).</a:t>
            </a:r>
          </a:p>
        </p:txBody>
      </p:sp>
      <p:sp>
        <p:nvSpPr>
          <p:cNvPr id="4" name="Slide Number Placeholder 3"/>
          <p:cNvSpPr>
            <a:spLocks noGrp="1"/>
          </p:cNvSpPr>
          <p:nvPr>
            <p:ph type="sldNum" sz="quarter" idx="5"/>
          </p:nvPr>
        </p:nvSpPr>
        <p:spPr/>
        <p:txBody>
          <a:bodyPr/>
          <a:lstStyle/>
          <a:p>
            <a:fld id="{A4D4B6B3-0729-48DE-A546-6753B0F6B6CA}" type="slidenum">
              <a:rPr lang="en-US" smtClean="0"/>
              <a:t>5</a:t>
            </a:fld>
            <a:endParaRPr lang="en-US" dirty="0"/>
          </a:p>
        </p:txBody>
      </p:sp>
    </p:spTree>
    <p:extLst>
      <p:ext uri="{BB962C8B-B14F-4D97-AF65-F5344CB8AC3E}">
        <p14:creationId xmlns:p14="http://schemas.microsoft.com/office/powerpoint/2010/main" val="404582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Flag: proximity to middle school, we will include language in service provider contract that the service provider must comply with state and federal regulations as it relates to admitting appropriate populations (i.e. – no sex offenders will be allowed at this shelter, due to close school proximity).</a:t>
            </a:r>
          </a:p>
        </p:txBody>
      </p:sp>
      <p:sp>
        <p:nvSpPr>
          <p:cNvPr id="4" name="Slide Number Placeholder 3"/>
          <p:cNvSpPr>
            <a:spLocks noGrp="1"/>
          </p:cNvSpPr>
          <p:nvPr>
            <p:ph type="sldNum" sz="quarter" idx="5"/>
          </p:nvPr>
        </p:nvSpPr>
        <p:spPr/>
        <p:txBody>
          <a:bodyPr/>
          <a:lstStyle/>
          <a:p>
            <a:fld id="{A4D4B6B3-0729-48DE-A546-6753B0F6B6CA}" type="slidenum">
              <a:rPr lang="en-US" smtClean="0"/>
              <a:t>6</a:t>
            </a:fld>
            <a:endParaRPr lang="en-US" dirty="0"/>
          </a:p>
        </p:txBody>
      </p:sp>
    </p:spTree>
    <p:extLst>
      <p:ext uri="{BB962C8B-B14F-4D97-AF65-F5344CB8AC3E}">
        <p14:creationId xmlns:p14="http://schemas.microsoft.com/office/powerpoint/2010/main" val="23336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Flag: proximity to middle school, we will include language in service provider contract that the service provider must comply with state and federal regulations as it relates to admitting appropriate populations (i.e. – no sex offenders will be allowed at this shelter, due to close school proximity).</a:t>
            </a:r>
          </a:p>
        </p:txBody>
      </p:sp>
      <p:sp>
        <p:nvSpPr>
          <p:cNvPr id="4" name="Slide Number Placeholder 3"/>
          <p:cNvSpPr>
            <a:spLocks noGrp="1"/>
          </p:cNvSpPr>
          <p:nvPr>
            <p:ph type="sldNum" sz="quarter" idx="5"/>
          </p:nvPr>
        </p:nvSpPr>
        <p:spPr/>
        <p:txBody>
          <a:bodyPr/>
          <a:lstStyle/>
          <a:p>
            <a:fld id="{A4D4B6B3-0729-48DE-A546-6753B0F6B6CA}" type="slidenum">
              <a:rPr lang="en-US" smtClean="0"/>
              <a:t>7</a:t>
            </a:fld>
            <a:endParaRPr lang="en-US" dirty="0"/>
          </a:p>
        </p:txBody>
      </p:sp>
    </p:spTree>
    <p:extLst>
      <p:ext uri="{BB962C8B-B14F-4D97-AF65-F5344CB8AC3E}">
        <p14:creationId xmlns:p14="http://schemas.microsoft.com/office/powerpoint/2010/main" val="198092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Flag: proximity to middle school, we will include language in service provider contract that the service provider must comply with state and federal regulations as it relates to admitting appropriate populations (i.e. – no sex offenders will be allowed at this shelter, due to close school proximity).</a:t>
            </a:r>
          </a:p>
        </p:txBody>
      </p:sp>
      <p:sp>
        <p:nvSpPr>
          <p:cNvPr id="4" name="Slide Number Placeholder 3"/>
          <p:cNvSpPr>
            <a:spLocks noGrp="1"/>
          </p:cNvSpPr>
          <p:nvPr>
            <p:ph type="sldNum" sz="quarter" idx="5"/>
          </p:nvPr>
        </p:nvSpPr>
        <p:spPr/>
        <p:txBody>
          <a:bodyPr/>
          <a:lstStyle/>
          <a:p>
            <a:fld id="{A4D4B6B3-0729-48DE-A546-6753B0F6B6CA}" type="slidenum">
              <a:rPr lang="en-US" smtClean="0"/>
              <a:t>8</a:t>
            </a:fld>
            <a:endParaRPr lang="en-US" dirty="0"/>
          </a:p>
        </p:txBody>
      </p:sp>
    </p:spTree>
    <p:extLst>
      <p:ext uri="{BB962C8B-B14F-4D97-AF65-F5344CB8AC3E}">
        <p14:creationId xmlns:p14="http://schemas.microsoft.com/office/powerpoint/2010/main" val="303675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4B6B3-0729-48DE-A546-6753B0F6B6CA}" type="slidenum">
              <a:rPr lang="en-US" smtClean="0"/>
              <a:t>9</a:t>
            </a:fld>
            <a:endParaRPr lang="en-US" dirty="0"/>
          </a:p>
        </p:txBody>
      </p:sp>
    </p:spTree>
    <p:extLst>
      <p:ext uri="{BB962C8B-B14F-4D97-AF65-F5344CB8AC3E}">
        <p14:creationId xmlns:p14="http://schemas.microsoft.com/office/powerpoint/2010/main" val="3838188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dirty="0"/>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200580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18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535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875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41423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183967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18006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16116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4256947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1038275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31863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dirty="0"/>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1656313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59116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2997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159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389844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7483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072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Tree>
    <p:extLst>
      <p:ext uri="{BB962C8B-B14F-4D97-AF65-F5344CB8AC3E}">
        <p14:creationId xmlns:p14="http://schemas.microsoft.com/office/powerpoint/2010/main" val="1613965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1261956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2298273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92208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dirty="0"/>
          </a:p>
        </p:txBody>
      </p:sp>
    </p:spTree>
    <p:extLst>
      <p:ext uri="{BB962C8B-B14F-4D97-AF65-F5344CB8AC3E}">
        <p14:creationId xmlns:p14="http://schemas.microsoft.com/office/powerpoint/2010/main" val="1156669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176115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12/2/2022</a:t>
            </a:fld>
            <a:endParaRPr lang="en-US" dirty="0"/>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dirty="0"/>
              <a:t>Click icon to add picture</a:t>
            </a:r>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dirty="0"/>
              <a:t>Click icon to add picture</a:t>
            </a:r>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dirty="0"/>
              <a:t>Click icon to add picture</a:t>
            </a:r>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3035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12/2/2022</a:t>
            </a:fld>
            <a:endParaRPr lang="en-US" dirty="0"/>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dirty="0"/>
              <a:t>Click icon to add picture</a:t>
            </a:r>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dirty="0"/>
              <a:t>Click icon to add picture</a:t>
            </a:r>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dirty="0"/>
              <a:t>Click icon to add picture</a:t>
            </a:r>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1054203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52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799842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4263356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dirty="0"/>
              <a:t>Click icon to add picture</a:t>
            </a:r>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dirty="0"/>
              <a:t>Click icon to add picture</a:t>
            </a:r>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dirty="0"/>
              <a:t>Click icon to add picture</a:t>
            </a:r>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dirty="0"/>
              <a:t>Click icon to add picture</a:t>
            </a:r>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363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523187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4083130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E9A8FE88-2579-405A-9912-4991AA592E62}" type="datetime1">
              <a:rPr lang="en-US" smtClean="0"/>
              <a:t>12/2/2022</a:t>
            </a:fld>
            <a:endParaRPr lang="en-US" dirty="0"/>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dirty="0"/>
          </a:p>
        </p:txBody>
      </p:sp>
    </p:spTree>
    <p:extLst>
      <p:ext uri="{BB962C8B-B14F-4D97-AF65-F5344CB8AC3E}">
        <p14:creationId xmlns:p14="http://schemas.microsoft.com/office/powerpoint/2010/main" val="272406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dirty="0"/>
          </a:p>
        </p:txBody>
      </p:sp>
    </p:spTree>
    <p:extLst>
      <p:ext uri="{BB962C8B-B14F-4D97-AF65-F5344CB8AC3E}">
        <p14:creationId xmlns:p14="http://schemas.microsoft.com/office/powerpoint/2010/main" val="161669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855418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1859518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3712579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Click icon to add picture</a:t>
            </a:r>
          </a:p>
        </p:txBody>
      </p:sp>
    </p:spTree>
    <p:extLst>
      <p:ext uri="{BB962C8B-B14F-4D97-AF65-F5344CB8AC3E}">
        <p14:creationId xmlns:p14="http://schemas.microsoft.com/office/powerpoint/2010/main" val="2170022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Picture</a:t>
            </a:r>
          </a:p>
        </p:txBody>
      </p:sp>
    </p:spTree>
    <p:extLst>
      <p:ext uri="{BB962C8B-B14F-4D97-AF65-F5344CB8AC3E}">
        <p14:creationId xmlns:p14="http://schemas.microsoft.com/office/powerpoint/2010/main" val="1504146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390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38348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416541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dirty="0"/>
              <a:t>Click icon to add picture</a:t>
            </a:r>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12/2/2022</a:t>
            </a:fld>
            <a:endParaRPr lang="en-US" dirty="0"/>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dirty="0"/>
          </a:p>
        </p:txBody>
      </p:sp>
    </p:spTree>
    <p:extLst>
      <p:ext uri="{BB962C8B-B14F-4D97-AF65-F5344CB8AC3E}">
        <p14:creationId xmlns:p14="http://schemas.microsoft.com/office/powerpoint/2010/main" val="2643903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dirty="0"/>
              <a:t>Click icon to add picture</a:t>
            </a:r>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51176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dirty="0"/>
          </a:p>
        </p:txBody>
      </p:sp>
    </p:spTree>
    <p:extLst>
      <p:ext uri="{BB962C8B-B14F-4D97-AF65-F5344CB8AC3E}">
        <p14:creationId xmlns:p14="http://schemas.microsoft.com/office/powerpoint/2010/main" val="2482508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644770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12/2/2022</a:t>
            </a:fld>
            <a:endParaRPr lang="en-US" dirty="0"/>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dirty="0"/>
          </a:p>
        </p:txBody>
      </p:sp>
    </p:spTree>
    <p:extLst>
      <p:ext uri="{BB962C8B-B14F-4D97-AF65-F5344CB8AC3E}">
        <p14:creationId xmlns:p14="http://schemas.microsoft.com/office/powerpoint/2010/main" val="3224343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07BC-E252-4738-B63D-3256491E3B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7F4896-484C-47A2-9716-681C90B15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A8A113-D635-4A91-868E-FBCE1EA7E6AD}"/>
              </a:ext>
            </a:extLst>
          </p:cNvPr>
          <p:cNvSpPr>
            <a:spLocks noGrp="1"/>
          </p:cNvSpPr>
          <p:nvPr>
            <p:ph type="dt" sz="half" idx="10"/>
          </p:nvPr>
        </p:nvSpPr>
        <p:spPr/>
        <p:txBody>
          <a:bodyPr/>
          <a:lstStyle/>
          <a:p>
            <a:fld id="{F1BA6DFD-5028-4D89-9B7A-D35BB0EF3C82}" type="datetimeFigureOut">
              <a:rPr lang="en-US" smtClean="0"/>
              <a:t>12/2/2022</a:t>
            </a:fld>
            <a:endParaRPr lang="en-US" dirty="0"/>
          </a:p>
        </p:txBody>
      </p:sp>
      <p:sp>
        <p:nvSpPr>
          <p:cNvPr id="5" name="Footer Placeholder 4">
            <a:extLst>
              <a:ext uri="{FF2B5EF4-FFF2-40B4-BE49-F238E27FC236}">
                <a16:creationId xmlns:a16="http://schemas.microsoft.com/office/drawing/2014/main" id="{815FACF0-0281-4E11-BA62-2843481C6C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B98AD8-DD48-49CA-93B7-4D36EF21B96E}"/>
              </a:ext>
            </a:extLst>
          </p:cNvPr>
          <p:cNvSpPr>
            <a:spLocks noGrp="1"/>
          </p:cNvSpPr>
          <p:nvPr>
            <p:ph type="sldNum" sz="quarter" idx="12"/>
          </p:nvPr>
        </p:nvSpPr>
        <p:spPr/>
        <p:txBody>
          <a:bodyPr/>
          <a:lstStyle/>
          <a:p>
            <a:fld id="{33F94F16-9906-4467-9E7E-C6A88AF27773}" type="slidenum">
              <a:rPr lang="en-US" smtClean="0"/>
              <a:t>‹#›</a:t>
            </a:fld>
            <a:endParaRPr lang="en-US" dirty="0"/>
          </a:p>
        </p:txBody>
      </p:sp>
    </p:spTree>
    <p:extLst>
      <p:ext uri="{BB962C8B-B14F-4D97-AF65-F5344CB8AC3E}">
        <p14:creationId xmlns:p14="http://schemas.microsoft.com/office/powerpoint/2010/main" val="408370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dirty="0"/>
          </a:p>
        </p:txBody>
      </p:sp>
    </p:spTree>
    <p:extLst>
      <p:ext uri="{BB962C8B-B14F-4D97-AF65-F5344CB8AC3E}">
        <p14:creationId xmlns:p14="http://schemas.microsoft.com/office/powerpoint/2010/main" val="60051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34775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06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12/2/2022</a:t>
            </a:fld>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1678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6CE4D89-D441-4A44-AFC3-DD30CC488401}"/>
              </a:ext>
            </a:extLst>
          </p:cNvPr>
          <p:cNvGraphicFramePr>
            <a:graphicFrameLocks noChangeAspect="1"/>
          </p:cNvGraphicFramePr>
          <p:nvPr userDrawn="1">
            <p:custDataLst>
              <p:tags r:id="rId55"/>
            </p:custDataLst>
            <p:extLst>
              <p:ext uri="{D42A27DB-BD31-4B8C-83A1-F6EECF244321}">
                <p14:modId xmlns:p14="http://schemas.microsoft.com/office/powerpoint/2010/main" val="3704055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57" imgW="378" imgH="377" progId="TCLayout.ActiveDocument.1">
                  <p:embed/>
                </p:oleObj>
              </mc:Choice>
              <mc:Fallback>
                <p:oleObj name="think-cell Slide" r:id="rId57" imgW="378" imgH="377" progId="TCLayout.ActiveDocument.1">
                  <p:embed/>
                  <p:pic>
                    <p:nvPicPr>
                      <p:cNvPr id="9" name="Object 8" hidden="1">
                        <a:extLst>
                          <a:ext uri="{FF2B5EF4-FFF2-40B4-BE49-F238E27FC236}">
                            <a16:creationId xmlns:a16="http://schemas.microsoft.com/office/drawing/2014/main" id="{76CE4D89-D441-4A44-AFC3-DD30CC488401}"/>
                          </a:ext>
                        </a:extLst>
                      </p:cNvPr>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5A0EA0D-BFED-4A38-9D4C-D806101DF080}"/>
              </a:ext>
            </a:extLst>
          </p:cNvPr>
          <p:cNvSpPr/>
          <p:nvPr userDrawn="1">
            <p:custDataLst>
              <p:tags r:id="rId56"/>
            </p:custDataLst>
          </p:nvPr>
        </p:nvSpPr>
        <p:spPr>
          <a:xfrm>
            <a:off x="0" y="0"/>
            <a:ext cx="158750" cy="158750"/>
          </a:xfrm>
          <a:prstGeom prst="rect">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123000"/>
              </a:lnSpc>
              <a:spcBef>
                <a:spcPts val="600"/>
              </a:spcBef>
              <a:spcAft>
                <a:spcPts val="600"/>
              </a:spcAft>
            </a:pPr>
            <a:endParaRPr lang="en-US" sz="4400" b="0" i="0" baseline="0" dirty="0">
              <a:latin typeface="Franklin Gothic Demi Cond" panose="020B0706030402020204" pitchFamily="34" charset="0"/>
              <a:ea typeface="+mj-ea"/>
              <a:cs typeface="+mj-cs"/>
              <a:sym typeface="Franklin Gothic Demi Cond" panose="020B0706030402020204" pitchFamily="34" charset="0"/>
            </a:endParaRPr>
          </a:p>
        </p:txBody>
      </p:sp>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9">
              <a:extLst>
                <a:ext uri="{96DAC541-7B7A-43D3-8B79-37D633B846F1}">
                  <asvg:svgBlip xmlns:asvg="http://schemas.microsoft.com/office/drawing/2016/SVG/main" r:embed="rId60"/>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t>12/2/2022</a:t>
            </a:fld>
            <a:endParaRPr lang="en-US" dirty="0"/>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dirty="0"/>
              <a:t>Lorem ipsum dolor sit amet, consectetur adipiscing elit,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dirty="0"/>
          </a:p>
        </p:txBody>
      </p:sp>
    </p:spTree>
    <p:extLst>
      <p:ext uri="{BB962C8B-B14F-4D97-AF65-F5344CB8AC3E}">
        <p14:creationId xmlns:p14="http://schemas.microsoft.com/office/powerpoint/2010/main" val="2099695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E43496-D9FF-4FDE-9E7C-EE4C9139EC89}"/>
              </a:ext>
            </a:extLst>
          </p:cNvPr>
          <p:cNvSpPr>
            <a:spLocks noGrp="1"/>
          </p:cNvSpPr>
          <p:nvPr>
            <p:ph type="ctrTitle"/>
          </p:nvPr>
        </p:nvSpPr>
        <p:spPr>
          <a:xfrm>
            <a:off x="600848" y="4596771"/>
            <a:ext cx="8266176" cy="701731"/>
          </a:xfrm>
        </p:spPr>
        <p:txBody>
          <a:bodyPr>
            <a:noAutofit/>
          </a:bodyPr>
          <a:lstStyle/>
          <a:p>
            <a:r>
              <a:rPr lang="en-US" sz="4000" dirty="0"/>
              <a:t>LOI Info Session: 662 Hartford Ave</a:t>
            </a:r>
          </a:p>
        </p:txBody>
      </p:sp>
      <p:sp>
        <p:nvSpPr>
          <p:cNvPr id="4" name="Subtitle 3">
            <a:extLst>
              <a:ext uri="{FF2B5EF4-FFF2-40B4-BE49-F238E27FC236}">
                <a16:creationId xmlns:a16="http://schemas.microsoft.com/office/drawing/2014/main" id="{FE495428-31BC-4AFF-9173-C83FB798CE6D}"/>
              </a:ext>
            </a:extLst>
          </p:cNvPr>
          <p:cNvSpPr>
            <a:spLocks noGrp="1"/>
          </p:cNvSpPr>
          <p:nvPr>
            <p:ph type="subTitle" idx="1"/>
          </p:nvPr>
        </p:nvSpPr>
        <p:spPr>
          <a:xfrm>
            <a:off x="622817" y="5924549"/>
            <a:ext cx="8266176" cy="477587"/>
          </a:xfrm>
        </p:spPr>
        <p:txBody>
          <a:bodyPr/>
          <a:lstStyle/>
          <a:p>
            <a:r>
              <a:rPr lang="en-US" dirty="0"/>
              <a:t>November 30, 2022</a:t>
            </a:r>
          </a:p>
        </p:txBody>
      </p:sp>
      <p:pic>
        <p:nvPicPr>
          <p:cNvPr id="21" name="Picture Placeholder 20">
            <a:extLst>
              <a:ext uri="{FF2B5EF4-FFF2-40B4-BE49-F238E27FC236}">
                <a16:creationId xmlns:a16="http://schemas.microsoft.com/office/drawing/2014/main" id="{B64AFD5A-0597-4450-9A95-C0EA86CF4E12}"/>
              </a:ext>
            </a:extLst>
          </p:cNvPr>
          <p:cNvPicPr>
            <a:picLocks noGrp="1" noChangeAspect="1"/>
          </p:cNvPicPr>
          <p:nvPr>
            <p:ph type="pic" sz="quarter" idx="13"/>
          </p:nvPr>
        </p:nvPicPr>
        <p:blipFill rotWithShape="1">
          <a:blip r:embed="rId3"/>
          <a:srcRect l="3905" t="19108" r="1189" b="27352"/>
          <a:stretch/>
        </p:blipFill>
        <p:spPr>
          <a:xfrm>
            <a:off x="300421" y="517589"/>
            <a:ext cx="11561379" cy="3485516"/>
          </a:xfrm>
        </p:spPr>
      </p:pic>
      <p:sp>
        <p:nvSpPr>
          <p:cNvPr id="5" name="TextBox 4">
            <a:extLst>
              <a:ext uri="{FF2B5EF4-FFF2-40B4-BE49-F238E27FC236}">
                <a16:creationId xmlns:a16="http://schemas.microsoft.com/office/drawing/2014/main" id="{04FC9CD1-C4CB-4D8F-D543-1BCAC539492D}"/>
              </a:ext>
            </a:extLst>
          </p:cNvPr>
          <p:cNvSpPr txBox="1"/>
          <p:nvPr/>
        </p:nvSpPr>
        <p:spPr>
          <a:xfrm>
            <a:off x="622816" y="5367692"/>
            <a:ext cx="7359133" cy="572464"/>
          </a:xfrm>
          <a:prstGeom prst="rect">
            <a:avLst/>
          </a:prstGeom>
          <a:noFill/>
        </p:spPr>
        <p:txBody>
          <a:bodyPr wrap="square" rtlCol="0">
            <a:spAutoFit/>
          </a:bodyPr>
          <a:lstStyle/>
          <a:p>
            <a:pPr algn="l">
              <a:lnSpc>
                <a:spcPct val="123000"/>
              </a:lnSpc>
              <a:spcBef>
                <a:spcPts val="600"/>
              </a:spcBef>
              <a:spcAft>
                <a:spcPts val="600"/>
              </a:spcAft>
            </a:pPr>
            <a:r>
              <a:rPr lang="en-US" sz="2800" dirty="0">
                <a:solidFill>
                  <a:schemeClr val="bg1"/>
                </a:solidFill>
              </a:rPr>
              <a:t>RI Department of Housing</a:t>
            </a:r>
          </a:p>
        </p:txBody>
      </p:sp>
    </p:spTree>
    <p:extLst>
      <p:ext uri="{BB962C8B-B14F-4D97-AF65-F5344CB8AC3E}">
        <p14:creationId xmlns:p14="http://schemas.microsoft.com/office/powerpoint/2010/main" val="346042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F125-B953-B28D-4BB0-5A9DB5D3E19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55587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AE21-46C6-8D98-4B35-E538C6D8F537}"/>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3C44C930-E3AD-3A2C-8636-1BB7454D1924}"/>
              </a:ext>
            </a:extLst>
          </p:cNvPr>
          <p:cNvSpPr>
            <a:spLocks noGrp="1"/>
          </p:cNvSpPr>
          <p:nvPr>
            <p:ph type="sldNum" sz="quarter" idx="12"/>
          </p:nvPr>
        </p:nvSpPr>
        <p:spPr/>
        <p:txBody>
          <a:bodyPr/>
          <a:lstStyle/>
          <a:p>
            <a:fld id="{F477D24C-55BC-4150-BC77-7526DE4131D6}" type="slidenum">
              <a:rPr lang="en-US" smtClean="0"/>
              <a:t>2</a:t>
            </a:fld>
            <a:endParaRPr lang="en-US" dirty="0"/>
          </a:p>
        </p:txBody>
      </p:sp>
      <p:sp>
        <p:nvSpPr>
          <p:cNvPr id="5" name="Text Placeholder 4">
            <a:extLst>
              <a:ext uri="{FF2B5EF4-FFF2-40B4-BE49-F238E27FC236}">
                <a16:creationId xmlns:a16="http://schemas.microsoft.com/office/drawing/2014/main" id="{D76EDE94-4EA8-6565-F246-6EB2837C0D93}"/>
              </a:ext>
            </a:extLst>
          </p:cNvPr>
          <p:cNvSpPr>
            <a:spLocks noGrp="1"/>
          </p:cNvSpPr>
          <p:nvPr>
            <p:ph type="body" sz="quarter" idx="13"/>
          </p:nvPr>
        </p:nvSpPr>
        <p:spPr/>
        <p:txBody>
          <a:bodyPr/>
          <a:lstStyle/>
          <a:p>
            <a:r>
              <a:rPr lang="en-US" dirty="0"/>
              <a:t>LOI Information Session: 662 Hartford Ave, Providence </a:t>
            </a:r>
          </a:p>
        </p:txBody>
      </p:sp>
      <p:sp>
        <p:nvSpPr>
          <p:cNvPr id="6" name="Text Placeholder 5">
            <a:extLst>
              <a:ext uri="{FF2B5EF4-FFF2-40B4-BE49-F238E27FC236}">
                <a16:creationId xmlns:a16="http://schemas.microsoft.com/office/drawing/2014/main" id="{CCF60B10-A671-BEB6-B460-A93A978FD98C}"/>
              </a:ext>
            </a:extLst>
          </p:cNvPr>
          <p:cNvSpPr>
            <a:spLocks noGrp="1"/>
          </p:cNvSpPr>
          <p:nvPr>
            <p:ph type="body" sz="quarter" idx="14"/>
          </p:nvPr>
        </p:nvSpPr>
        <p:spPr/>
        <p:txBody>
          <a:bodyPr/>
          <a:lstStyle/>
          <a:p>
            <a:pPr marL="400050" indent="-400050">
              <a:buAutoNum type="romanUcPeriod"/>
            </a:pPr>
            <a:r>
              <a:rPr lang="en-US" sz="2400" dirty="0"/>
              <a:t>Purpose</a:t>
            </a:r>
          </a:p>
          <a:p>
            <a:pPr marL="400050" indent="-400050">
              <a:buAutoNum type="romanUcPeriod"/>
            </a:pPr>
            <a:r>
              <a:rPr lang="en-US" sz="2400" dirty="0"/>
              <a:t>Background on property</a:t>
            </a:r>
          </a:p>
          <a:p>
            <a:pPr marL="400050" indent="-400050">
              <a:buAutoNum type="romanUcPeriod"/>
            </a:pPr>
            <a:r>
              <a:rPr lang="en-US" sz="2400" dirty="0"/>
              <a:t>Provider responsibilities</a:t>
            </a:r>
          </a:p>
          <a:p>
            <a:pPr marL="400050" indent="-400050">
              <a:buAutoNum type="romanUcPeriod"/>
            </a:pPr>
            <a:r>
              <a:rPr lang="en-US" sz="2400" dirty="0"/>
              <a:t>Insurance requirements </a:t>
            </a:r>
          </a:p>
          <a:p>
            <a:pPr marL="400050" indent="-400050">
              <a:buAutoNum type="romanUcPeriod"/>
            </a:pPr>
            <a:r>
              <a:rPr lang="en-US" sz="2400" dirty="0"/>
              <a:t>Timeline</a:t>
            </a:r>
          </a:p>
        </p:txBody>
      </p:sp>
    </p:spTree>
    <p:extLst>
      <p:ext uri="{BB962C8B-B14F-4D97-AF65-F5344CB8AC3E}">
        <p14:creationId xmlns:p14="http://schemas.microsoft.com/office/powerpoint/2010/main" val="325139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8911-C17D-0B3B-16F9-60DC00F03D4D}"/>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338CB402-A264-D8A2-3F67-7DE13C45C6F6}"/>
              </a:ext>
            </a:extLst>
          </p:cNvPr>
          <p:cNvSpPr>
            <a:spLocks noGrp="1"/>
          </p:cNvSpPr>
          <p:nvPr>
            <p:ph idx="1"/>
          </p:nvPr>
        </p:nvSpPr>
        <p:spPr>
          <a:xfrm>
            <a:off x="304800" y="1832063"/>
            <a:ext cx="11582399" cy="3705223"/>
          </a:xfrm>
        </p:spPr>
        <p:txBody>
          <a:bodyPr/>
          <a:lstStyle/>
          <a:p>
            <a:r>
              <a:rPr lang="en-US" sz="2200" dirty="0"/>
              <a:t>The State is interested in expanding temporary emergency winter shelter capacity to accommodate the current and projected needs of persons experiencing chronic street homelessness. Therefore, the State, through its Office of Housing and Community Development (OHCD), is soliciting proposals to expand shelter capacity for up to 16 individuals at 662 Hartford Ave in Providence.</a:t>
            </a:r>
          </a:p>
        </p:txBody>
      </p:sp>
      <p:sp>
        <p:nvSpPr>
          <p:cNvPr id="5" name="Slide Number Placeholder 4">
            <a:extLst>
              <a:ext uri="{FF2B5EF4-FFF2-40B4-BE49-F238E27FC236}">
                <a16:creationId xmlns:a16="http://schemas.microsoft.com/office/drawing/2014/main" id="{D353179F-2BAD-3987-C72E-7B995E37212F}"/>
              </a:ext>
            </a:extLst>
          </p:cNvPr>
          <p:cNvSpPr>
            <a:spLocks noGrp="1"/>
          </p:cNvSpPr>
          <p:nvPr>
            <p:ph type="sldNum" sz="quarter" idx="12"/>
          </p:nvPr>
        </p:nvSpPr>
        <p:spPr/>
        <p:txBody>
          <a:bodyPr/>
          <a:lstStyle/>
          <a:p>
            <a:fld id="{F477D24C-55BC-4150-BC77-7526DE4131D6}" type="slidenum">
              <a:rPr lang="en-US" smtClean="0"/>
              <a:t>3</a:t>
            </a:fld>
            <a:endParaRPr lang="en-US" dirty="0"/>
          </a:p>
        </p:txBody>
      </p:sp>
      <p:sp>
        <p:nvSpPr>
          <p:cNvPr id="6" name="Text Placeholder 5">
            <a:extLst>
              <a:ext uri="{FF2B5EF4-FFF2-40B4-BE49-F238E27FC236}">
                <a16:creationId xmlns:a16="http://schemas.microsoft.com/office/drawing/2014/main" id="{F5DB7D4A-6EBE-A8D4-D897-70A1784744D9}"/>
              </a:ext>
            </a:extLst>
          </p:cNvPr>
          <p:cNvSpPr>
            <a:spLocks noGrp="1"/>
          </p:cNvSpPr>
          <p:nvPr>
            <p:ph type="body" sz="quarter" idx="13"/>
          </p:nvPr>
        </p:nvSpPr>
        <p:spPr/>
        <p:txBody>
          <a:bodyPr/>
          <a:lstStyle/>
          <a:p>
            <a:r>
              <a:rPr lang="en-US" dirty="0"/>
              <a:t>Repurposing 662 Hartford Ave into a temporary emergency winter shelter</a:t>
            </a:r>
          </a:p>
        </p:txBody>
      </p:sp>
    </p:spTree>
    <p:extLst>
      <p:ext uri="{BB962C8B-B14F-4D97-AF65-F5344CB8AC3E}">
        <p14:creationId xmlns:p14="http://schemas.microsoft.com/office/powerpoint/2010/main" val="281967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A7FD-7901-42D1-AD5D-A7A03BF4B32E}"/>
              </a:ext>
            </a:extLst>
          </p:cNvPr>
          <p:cNvSpPr>
            <a:spLocks noGrp="1"/>
          </p:cNvSpPr>
          <p:nvPr>
            <p:ph type="title"/>
          </p:nvPr>
        </p:nvSpPr>
        <p:spPr/>
        <p:txBody>
          <a:bodyPr>
            <a:noAutofit/>
          </a:bodyPr>
          <a:lstStyle/>
          <a:p>
            <a:r>
              <a:rPr lang="en-US" sz="3200" dirty="0"/>
              <a:t>Background on Property </a:t>
            </a:r>
          </a:p>
        </p:txBody>
      </p:sp>
      <p:sp>
        <p:nvSpPr>
          <p:cNvPr id="3" name="Slide Number Placeholder 2">
            <a:extLst>
              <a:ext uri="{FF2B5EF4-FFF2-40B4-BE49-F238E27FC236}">
                <a16:creationId xmlns:a16="http://schemas.microsoft.com/office/drawing/2014/main" id="{0A0AFA82-4685-47C3-BA1F-3F7D7B33B16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4" name="Text Placeholder 4">
            <a:extLst>
              <a:ext uri="{FF2B5EF4-FFF2-40B4-BE49-F238E27FC236}">
                <a16:creationId xmlns:a16="http://schemas.microsoft.com/office/drawing/2014/main" id="{F79E393B-3006-4F52-BF88-7A76ED4FB1CC}"/>
              </a:ext>
            </a:extLst>
          </p:cNvPr>
          <p:cNvSpPr txBox="1">
            <a:spLocks/>
          </p:cNvSpPr>
          <p:nvPr/>
        </p:nvSpPr>
        <p:spPr>
          <a:xfrm>
            <a:off x="369295" y="983352"/>
            <a:ext cx="6972342" cy="1073231"/>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656565"/>
                </a:solidFill>
                <a:effectLst/>
                <a:uLnTx/>
                <a:uFillTx/>
                <a:latin typeface="Franklin Gothic Book"/>
                <a:ea typeface="+mn-ea"/>
                <a:cs typeface="+mn-cs"/>
              </a:rPr>
              <a:t>Property owned by Department of Behavioral Healthcare, Developmental Disabilities &amp; Hospitals (BHDDH). </a:t>
            </a:r>
          </a:p>
          <a:p>
            <a:pPr marL="285750" indent="-285750">
              <a:buClr>
                <a:srgbClr val="EB5152"/>
              </a:buClr>
              <a:defRPr/>
            </a:pPr>
            <a:r>
              <a:rPr kumimoji="0" lang="en-US" sz="1800" b="0" i="0" u="none" strike="noStrike" kern="1200" cap="none" spc="0" normalizeH="0" baseline="0" noProof="0" dirty="0">
                <a:ln>
                  <a:noFill/>
                </a:ln>
                <a:solidFill>
                  <a:srgbClr val="656565"/>
                </a:solidFill>
                <a:effectLst/>
                <a:uLnTx/>
                <a:uFillTx/>
                <a:latin typeface="Franklin Gothic Book"/>
                <a:ea typeface="+mn-ea"/>
                <a:cs typeface="+mn-cs"/>
              </a:rPr>
              <a:t>0.69 acres, </a:t>
            </a:r>
            <a:r>
              <a:rPr lang="en-US" sz="1800" dirty="0"/>
              <a:t>7,450 sq ft</a:t>
            </a:r>
          </a:p>
          <a:p>
            <a:pPr marL="285750" marR="0" lvl="0" indent="-285750" algn="l" defTabSz="914400" rtl="0" eaLnBrk="1" fontAlgn="auto" latinLnBrk="0" hangingPunct="1">
              <a:lnSpc>
                <a:spcPct val="123000"/>
              </a:lnSpc>
              <a:spcBef>
                <a:spcPts val="600"/>
              </a:spcBef>
              <a:spcAft>
                <a:spcPts val="600"/>
              </a:spcAft>
              <a:buClr>
                <a:srgbClr val="EB515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656565"/>
                </a:solidFill>
                <a:effectLst/>
                <a:uLnTx/>
                <a:uFillTx/>
                <a:latin typeface="Franklin Gothic Book"/>
                <a:ea typeface="+mn-ea"/>
                <a:cs typeface="+mn-cs"/>
              </a:rPr>
              <a:t>Listed as group home, </a:t>
            </a:r>
            <a:r>
              <a:rPr lang="en-US" sz="1800" dirty="0">
                <a:solidFill>
                  <a:srgbClr val="656565"/>
                </a:solidFill>
                <a:latin typeface="Franklin Gothic Book"/>
              </a:rPr>
              <a:t>has </a:t>
            </a:r>
            <a:r>
              <a:rPr kumimoji="0" lang="en-US" sz="1800" b="0" i="0" u="none" strike="noStrike" kern="1200" cap="none" spc="0" normalizeH="0" baseline="0" noProof="0" dirty="0">
                <a:ln>
                  <a:noFill/>
                </a:ln>
                <a:solidFill>
                  <a:srgbClr val="656565"/>
                </a:solidFill>
                <a:effectLst/>
                <a:uLnTx/>
                <a:uFillTx/>
                <a:latin typeface="Franklin Gothic Book"/>
                <a:ea typeface="+mn-ea"/>
                <a:cs typeface="+mn-cs"/>
              </a:rPr>
              <a:t>green space connected to it</a:t>
            </a:r>
            <a:endParaRPr kumimoji="0" lang="en-US" sz="2000" b="0" i="0" u="none" strike="noStrike" kern="1200" cap="none" spc="0" normalizeH="0" baseline="0" noProof="0" dirty="0">
              <a:ln>
                <a:noFill/>
              </a:ln>
              <a:solidFill>
                <a:srgbClr val="656565"/>
              </a:solidFill>
              <a:effectLst/>
              <a:uLnTx/>
              <a:uFillTx/>
              <a:latin typeface="Franklin Gothic Book"/>
              <a:ea typeface="+mn-ea"/>
              <a:cs typeface="+mn-cs"/>
            </a:endParaRPr>
          </a:p>
        </p:txBody>
      </p:sp>
      <p:pic>
        <p:nvPicPr>
          <p:cNvPr id="7" name="Picture 6">
            <a:extLst>
              <a:ext uri="{FF2B5EF4-FFF2-40B4-BE49-F238E27FC236}">
                <a16:creationId xmlns:a16="http://schemas.microsoft.com/office/drawing/2014/main" id="{25F370BA-5EFA-43A2-9F01-22B435173318}"/>
              </a:ext>
            </a:extLst>
          </p:cNvPr>
          <p:cNvPicPr>
            <a:picLocks noChangeAspect="1"/>
          </p:cNvPicPr>
          <p:nvPr/>
        </p:nvPicPr>
        <p:blipFill>
          <a:blip r:embed="rId3"/>
          <a:stretch>
            <a:fillRect/>
          </a:stretch>
        </p:blipFill>
        <p:spPr>
          <a:xfrm>
            <a:off x="1552120" y="2770537"/>
            <a:ext cx="8167867" cy="3577399"/>
          </a:xfrm>
          <a:prstGeom prst="rect">
            <a:avLst/>
          </a:prstGeom>
        </p:spPr>
      </p:pic>
      <p:cxnSp>
        <p:nvCxnSpPr>
          <p:cNvPr id="9" name="Straight Arrow Connector 8">
            <a:extLst>
              <a:ext uri="{FF2B5EF4-FFF2-40B4-BE49-F238E27FC236}">
                <a16:creationId xmlns:a16="http://schemas.microsoft.com/office/drawing/2014/main" id="{E43FBF79-566C-4999-8787-E45E0236954D}"/>
              </a:ext>
            </a:extLst>
          </p:cNvPr>
          <p:cNvCxnSpPr>
            <a:cxnSpLocks/>
            <a:stCxn id="11" idx="2"/>
          </p:cNvCxnSpPr>
          <p:nvPr/>
        </p:nvCxnSpPr>
        <p:spPr>
          <a:xfrm flipH="1">
            <a:off x="6563361" y="2731959"/>
            <a:ext cx="1875556" cy="12507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7C032B-ADB0-4E04-8DF9-B373CDA689F8}"/>
              </a:ext>
            </a:extLst>
          </p:cNvPr>
          <p:cNvSpPr txBox="1"/>
          <p:nvPr/>
        </p:nvSpPr>
        <p:spPr>
          <a:xfrm>
            <a:off x="7478797" y="2062417"/>
            <a:ext cx="1920240" cy="66954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23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656666"/>
                </a:solidFill>
                <a:effectLst/>
                <a:uLnTx/>
                <a:uFillTx/>
                <a:latin typeface="Franklin Gothic Book"/>
                <a:ea typeface="+mn-ea"/>
                <a:cs typeface="+mn-cs"/>
              </a:rPr>
              <a:t>Group home building</a:t>
            </a:r>
          </a:p>
        </p:txBody>
      </p:sp>
      <p:sp>
        <p:nvSpPr>
          <p:cNvPr id="13" name="TextBox 12">
            <a:extLst>
              <a:ext uri="{FF2B5EF4-FFF2-40B4-BE49-F238E27FC236}">
                <a16:creationId xmlns:a16="http://schemas.microsoft.com/office/drawing/2014/main" id="{E9D49AA1-7503-4036-8D2D-4EDFB2EEBBE1}"/>
              </a:ext>
            </a:extLst>
          </p:cNvPr>
          <p:cNvSpPr txBox="1"/>
          <p:nvPr/>
        </p:nvSpPr>
        <p:spPr>
          <a:xfrm>
            <a:off x="3363997" y="5305857"/>
            <a:ext cx="1920240" cy="366703"/>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23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656666"/>
                </a:solidFill>
                <a:effectLst/>
                <a:uLnTx/>
                <a:uFillTx/>
                <a:latin typeface="Franklin Gothic Book"/>
                <a:ea typeface="+mn-ea"/>
                <a:cs typeface="+mn-cs"/>
              </a:rPr>
              <a:t>Open green space</a:t>
            </a:r>
          </a:p>
        </p:txBody>
      </p:sp>
      <p:cxnSp>
        <p:nvCxnSpPr>
          <p:cNvPr id="14" name="Straight Arrow Connector 13">
            <a:extLst>
              <a:ext uri="{FF2B5EF4-FFF2-40B4-BE49-F238E27FC236}">
                <a16:creationId xmlns:a16="http://schemas.microsoft.com/office/drawing/2014/main" id="{06A511B0-165D-4383-892A-EB22E3C24E17}"/>
              </a:ext>
            </a:extLst>
          </p:cNvPr>
          <p:cNvCxnSpPr>
            <a:cxnSpLocks/>
            <a:stCxn id="13" idx="3"/>
          </p:cNvCxnSpPr>
          <p:nvPr/>
        </p:nvCxnSpPr>
        <p:spPr>
          <a:xfrm flipV="1">
            <a:off x="5284237" y="4652262"/>
            <a:ext cx="4114800" cy="836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EAB4879-537E-4348-A62F-4A89B8884144}"/>
              </a:ext>
            </a:extLst>
          </p:cNvPr>
          <p:cNvSpPr txBox="1"/>
          <p:nvPr/>
        </p:nvSpPr>
        <p:spPr>
          <a:xfrm>
            <a:off x="10210227" y="3357339"/>
            <a:ext cx="1920240" cy="66954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23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656666"/>
                </a:solidFill>
                <a:effectLst/>
                <a:uLnTx/>
                <a:uFillTx/>
                <a:latin typeface="Franklin Gothic Book"/>
                <a:ea typeface="+mn-ea"/>
                <a:cs typeface="+mn-cs"/>
              </a:rPr>
              <a:t>Delsesto-Springfield Middle School</a:t>
            </a:r>
          </a:p>
        </p:txBody>
      </p:sp>
      <p:cxnSp>
        <p:nvCxnSpPr>
          <p:cNvPr id="18" name="Straight Arrow Connector 17">
            <a:extLst>
              <a:ext uri="{FF2B5EF4-FFF2-40B4-BE49-F238E27FC236}">
                <a16:creationId xmlns:a16="http://schemas.microsoft.com/office/drawing/2014/main" id="{E89B8DF2-8791-498D-B616-BBDC92692618}"/>
              </a:ext>
            </a:extLst>
          </p:cNvPr>
          <p:cNvCxnSpPr>
            <a:cxnSpLocks/>
          </p:cNvCxnSpPr>
          <p:nvPr/>
        </p:nvCxnSpPr>
        <p:spPr>
          <a:xfrm flipH="1">
            <a:off x="8054573" y="3677131"/>
            <a:ext cx="2155654" cy="7798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4678952-4F08-4774-99EB-4051B19C36DC}"/>
              </a:ext>
            </a:extLst>
          </p:cNvPr>
          <p:cNvPicPr>
            <a:picLocks noChangeAspect="1"/>
          </p:cNvPicPr>
          <p:nvPr/>
        </p:nvPicPr>
        <p:blipFill>
          <a:blip r:embed="rId4"/>
          <a:stretch>
            <a:fillRect/>
          </a:stretch>
        </p:blipFill>
        <p:spPr>
          <a:xfrm>
            <a:off x="9600692" y="705410"/>
            <a:ext cx="2436843" cy="2444859"/>
          </a:xfrm>
          <a:prstGeom prst="rect">
            <a:avLst/>
          </a:prstGeom>
        </p:spPr>
      </p:pic>
    </p:spTree>
    <p:extLst>
      <p:ext uri="{BB962C8B-B14F-4D97-AF65-F5344CB8AC3E}">
        <p14:creationId xmlns:p14="http://schemas.microsoft.com/office/powerpoint/2010/main" val="281980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A7FD-7901-42D1-AD5D-A7A03BF4B32E}"/>
              </a:ext>
            </a:extLst>
          </p:cNvPr>
          <p:cNvSpPr>
            <a:spLocks noGrp="1"/>
          </p:cNvSpPr>
          <p:nvPr>
            <p:ph type="title"/>
          </p:nvPr>
        </p:nvSpPr>
        <p:spPr/>
        <p:txBody>
          <a:bodyPr>
            <a:noAutofit/>
          </a:bodyPr>
          <a:lstStyle/>
          <a:p>
            <a:r>
              <a:rPr lang="en-US" sz="3200" dirty="0"/>
              <a:t>Background on Property (cont.) </a:t>
            </a:r>
          </a:p>
        </p:txBody>
      </p:sp>
      <p:sp>
        <p:nvSpPr>
          <p:cNvPr id="3" name="Slide Number Placeholder 2">
            <a:extLst>
              <a:ext uri="{FF2B5EF4-FFF2-40B4-BE49-F238E27FC236}">
                <a16:creationId xmlns:a16="http://schemas.microsoft.com/office/drawing/2014/main" id="{0A0AFA82-4685-47C3-BA1F-3F7D7B33B16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4" name="Content Placeholder 2">
            <a:extLst>
              <a:ext uri="{FF2B5EF4-FFF2-40B4-BE49-F238E27FC236}">
                <a16:creationId xmlns:a16="http://schemas.microsoft.com/office/drawing/2014/main" id="{7421EEF1-5A69-C05A-168D-FA1E6978535B}"/>
              </a:ext>
            </a:extLst>
          </p:cNvPr>
          <p:cNvSpPr txBox="1">
            <a:spLocks/>
          </p:cNvSpPr>
          <p:nvPr/>
        </p:nvSpPr>
        <p:spPr>
          <a:xfrm>
            <a:off x="304800" y="1576388"/>
            <a:ext cx="11582399" cy="3705223"/>
          </a:xfrm>
          <a:prstGeom prst="rect">
            <a:avLst/>
          </a:prstGeom>
        </p:spPr>
        <p:txBody>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662 Hartford Ave is a state-owned property, currently owned, but unused, by BHDDH. The property is located in a residential neighborhood in close proximity to a school. </a:t>
            </a:r>
          </a:p>
          <a:p>
            <a:r>
              <a:rPr lang="en-US" sz="2200" dirty="0"/>
              <a:t>The property requires minor repairs that OHCD will cover and work with DCAMM to repair. </a:t>
            </a:r>
          </a:p>
          <a:p>
            <a:r>
              <a:rPr lang="en-US" sz="2200" dirty="0"/>
              <a:t>Once the property is repaired and safe for habitation (aiming for end of December), OHCD proposes leasing the space to a current consolidated homeless fund vendor to operate an emergency winter shelter for up to 16 individuals (Provider) that will operate 24 hours/day. </a:t>
            </a:r>
          </a:p>
          <a:p>
            <a:r>
              <a:rPr lang="en-US" sz="2200" dirty="0"/>
              <a:t>The population is limited to 16 individuals due to fire code and safety.</a:t>
            </a:r>
          </a:p>
        </p:txBody>
      </p:sp>
    </p:spTree>
    <p:extLst>
      <p:ext uri="{BB962C8B-B14F-4D97-AF65-F5344CB8AC3E}">
        <p14:creationId xmlns:p14="http://schemas.microsoft.com/office/powerpoint/2010/main" val="273911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A7FD-7901-42D1-AD5D-A7A03BF4B32E}"/>
              </a:ext>
            </a:extLst>
          </p:cNvPr>
          <p:cNvSpPr>
            <a:spLocks noGrp="1"/>
          </p:cNvSpPr>
          <p:nvPr>
            <p:ph type="title"/>
          </p:nvPr>
        </p:nvSpPr>
        <p:spPr/>
        <p:txBody>
          <a:bodyPr>
            <a:noAutofit/>
          </a:bodyPr>
          <a:lstStyle/>
          <a:p>
            <a:r>
              <a:rPr lang="en-US" sz="3200" dirty="0"/>
              <a:t>Background on Property (cont.) </a:t>
            </a:r>
          </a:p>
        </p:txBody>
      </p:sp>
      <p:sp>
        <p:nvSpPr>
          <p:cNvPr id="3" name="Slide Number Placeholder 2">
            <a:extLst>
              <a:ext uri="{FF2B5EF4-FFF2-40B4-BE49-F238E27FC236}">
                <a16:creationId xmlns:a16="http://schemas.microsoft.com/office/drawing/2014/main" id="{0A0AFA82-4685-47C3-BA1F-3F7D7B33B16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5" name="Picture 4">
            <a:extLst>
              <a:ext uri="{FF2B5EF4-FFF2-40B4-BE49-F238E27FC236}">
                <a16:creationId xmlns:a16="http://schemas.microsoft.com/office/drawing/2014/main" id="{A7A8F988-431D-9503-1BC5-1D3BCD728E0F}"/>
              </a:ext>
            </a:extLst>
          </p:cNvPr>
          <p:cNvPicPr>
            <a:picLocks noChangeAspect="1"/>
          </p:cNvPicPr>
          <p:nvPr/>
        </p:nvPicPr>
        <p:blipFill>
          <a:blip r:embed="rId3"/>
          <a:stretch>
            <a:fillRect/>
          </a:stretch>
        </p:blipFill>
        <p:spPr>
          <a:xfrm>
            <a:off x="2080649" y="854059"/>
            <a:ext cx="8030701" cy="5149882"/>
          </a:xfrm>
          <a:prstGeom prst="rect">
            <a:avLst/>
          </a:prstGeom>
        </p:spPr>
      </p:pic>
    </p:spTree>
    <p:extLst>
      <p:ext uri="{BB962C8B-B14F-4D97-AF65-F5344CB8AC3E}">
        <p14:creationId xmlns:p14="http://schemas.microsoft.com/office/powerpoint/2010/main" val="137895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A7FD-7901-42D1-AD5D-A7A03BF4B32E}"/>
              </a:ext>
            </a:extLst>
          </p:cNvPr>
          <p:cNvSpPr>
            <a:spLocks noGrp="1"/>
          </p:cNvSpPr>
          <p:nvPr>
            <p:ph type="title"/>
          </p:nvPr>
        </p:nvSpPr>
        <p:spPr/>
        <p:txBody>
          <a:bodyPr>
            <a:noAutofit/>
          </a:bodyPr>
          <a:lstStyle/>
          <a:p>
            <a:r>
              <a:rPr lang="en-US" sz="3200" dirty="0"/>
              <a:t>Provider Responsibilities </a:t>
            </a:r>
          </a:p>
        </p:txBody>
      </p:sp>
      <p:sp>
        <p:nvSpPr>
          <p:cNvPr id="3" name="Slide Number Placeholder 2">
            <a:extLst>
              <a:ext uri="{FF2B5EF4-FFF2-40B4-BE49-F238E27FC236}">
                <a16:creationId xmlns:a16="http://schemas.microsoft.com/office/drawing/2014/main" id="{0A0AFA82-4685-47C3-BA1F-3F7D7B33B16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4" name="Content Placeholder 2">
            <a:extLst>
              <a:ext uri="{FF2B5EF4-FFF2-40B4-BE49-F238E27FC236}">
                <a16:creationId xmlns:a16="http://schemas.microsoft.com/office/drawing/2014/main" id="{7421EEF1-5A69-C05A-168D-FA1E6978535B}"/>
              </a:ext>
            </a:extLst>
          </p:cNvPr>
          <p:cNvSpPr txBox="1">
            <a:spLocks/>
          </p:cNvSpPr>
          <p:nvPr/>
        </p:nvSpPr>
        <p:spPr>
          <a:xfrm>
            <a:off x="304801" y="1156814"/>
            <a:ext cx="11582399" cy="4878226"/>
          </a:xfrm>
          <a:prstGeom prst="rect">
            <a:avLst/>
          </a:prstGeom>
        </p:spPr>
        <p:txBody>
          <a:bodyPr numCol="1"/>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The Provider will be responsible for all costs associated with operating the shelter. Examples of eligible activities for operating the emergency winter shelter may include, but are not limited to the following:</a:t>
            </a:r>
          </a:p>
          <a:p>
            <a:pPr lvl="1">
              <a:lnSpc>
                <a:spcPct val="100000"/>
              </a:lnSpc>
            </a:pPr>
            <a:r>
              <a:rPr lang="en-US" dirty="0"/>
              <a:t>Purchase of equipment, such as furniture or mobile air filters</a:t>
            </a:r>
          </a:p>
          <a:p>
            <a:pPr lvl="1">
              <a:lnSpc>
                <a:spcPct val="100000"/>
              </a:lnSpc>
            </a:pPr>
            <a:r>
              <a:rPr lang="en-US" dirty="0"/>
              <a:t>Rent (Provider may assume that the rent is $1/month), utilities, maintenance, and security</a:t>
            </a:r>
          </a:p>
          <a:p>
            <a:pPr lvl="1">
              <a:lnSpc>
                <a:spcPct val="100000"/>
              </a:lnSpc>
            </a:pPr>
            <a:r>
              <a:rPr lang="en-US" dirty="0"/>
              <a:t>Supplies and food for 3 meals a day for up to 16 individuals</a:t>
            </a:r>
          </a:p>
          <a:p>
            <a:pPr lvl="1">
              <a:lnSpc>
                <a:spcPct val="100000"/>
              </a:lnSpc>
            </a:pPr>
            <a:r>
              <a:rPr lang="en-US" dirty="0"/>
              <a:t>Administration fee of no more than 5%</a:t>
            </a:r>
          </a:p>
          <a:p>
            <a:pPr lvl="1">
              <a:lnSpc>
                <a:spcPct val="100000"/>
              </a:lnSpc>
            </a:pPr>
            <a:r>
              <a:rPr lang="en-US" dirty="0"/>
              <a:t>Transportation to and from new shelter site</a:t>
            </a:r>
          </a:p>
          <a:p>
            <a:pPr lvl="1">
              <a:lnSpc>
                <a:spcPct val="100000"/>
              </a:lnSpc>
            </a:pPr>
            <a:r>
              <a:rPr lang="en-US" dirty="0"/>
              <a:t>Staffing</a:t>
            </a:r>
          </a:p>
          <a:p>
            <a:pPr lvl="1">
              <a:lnSpc>
                <a:spcPct val="100000"/>
              </a:lnSpc>
            </a:pPr>
            <a:r>
              <a:rPr lang="en-US" dirty="0"/>
              <a:t>HMIS or comparable database license</a:t>
            </a:r>
          </a:p>
          <a:p>
            <a:pPr lvl="1">
              <a:lnSpc>
                <a:spcPct val="100000"/>
              </a:lnSpc>
            </a:pPr>
            <a:r>
              <a:rPr lang="en-US" dirty="0"/>
              <a:t>Case management to support new clients at the shelter</a:t>
            </a:r>
          </a:p>
          <a:p>
            <a:pPr lvl="1">
              <a:lnSpc>
                <a:spcPct val="100000"/>
              </a:lnSpc>
            </a:pPr>
            <a:r>
              <a:rPr lang="en-US" dirty="0"/>
              <a:t>Client supports (transportation, birth certificate fees, drug testing, etc.)  </a:t>
            </a:r>
          </a:p>
        </p:txBody>
      </p:sp>
    </p:spTree>
    <p:extLst>
      <p:ext uri="{BB962C8B-B14F-4D97-AF65-F5344CB8AC3E}">
        <p14:creationId xmlns:p14="http://schemas.microsoft.com/office/powerpoint/2010/main" val="385798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A7FD-7901-42D1-AD5D-A7A03BF4B32E}"/>
              </a:ext>
            </a:extLst>
          </p:cNvPr>
          <p:cNvSpPr>
            <a:spLocks noGrp="1"/>
          </p:cNvSpPr>
          <p:nvPr>
            <p:ph type="title"/>
          </p:nvPr>
        </p:nvSpPr>
        <p:spPr/>
        <p:txBody>
          <a:bodyPr>
            <a:noAutofit/>
          </a:bodyPr>
          <a:lstStyle/>
          <a:p>
            <a:r>
              <a:rPr lang="en-US" sz="3200" dirty="0"/>
              <a:t>Insurance Responsibilities </a:t>
            </a:r>
          </a:p>
        </p:txBody>
      </p:sp>
      <p:sp>
        <p:nvSpPr>
          <p:cNvPr id="3" name="Slide Number Placeholder 2">
            <a:extLst>
              <a:ext uri="{FF2B5EF4-FFF2-40B4-BE49-F238E27FC236}">
                <a16:creationId xmlns:a16="http://schemas.microsoft.com/office/drawing/2014/main" id="{0A0AFA82-4685-47C3-BA1F-3F7D7B33B16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4" name="Content Placeholder 2">
            <a:extLst>
              <a:ext uri="{FF2B5EF4-FFF2-40B4-BE49-F238E27FC236}">
                <a16:creationId xmlns:a16="http://schemas.microsoft.com/office/drawing/2014/main" id="{7421EEF1-5A69-C05A-168D-FA1E6978535B}"/>
              </a:ext>
            </a:extLst>
          </p:cNvPr>
          <p:cNvSpPr txBox="1">
            <a:spLocks/>
          </p:cNvSpPr>
          <p:nvPr/>
        </p:nvSpPr>
        <p:spPr>
          <a:xfrm>
            <a:off x="473613" y="1630775"/>
            <a:ext cx="11582399" cy="4878226"/>
          </a:xfrm>
          <a:prstGeom prst="rect">
            <a:avLst/>
          </a:prstGeom>
        </p:spPr>
        <p:txBody>
          <a:bodyPr numCol="1"/>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The following insurance coverage shall be required of the awarded Respondent(s):</a:t>
            </a:r>
          </a:p>
          <a:p>
            <a:pPr marL="800100" lvl="1" indent="-342900">
              <a:buFont typeface="+mj-lt"/>
              <a:buAutoNum type="arabicPeriod"/>
            </a:pPr>
            <a:r>
              <a:rPr lang="en-US" sz="2000" dirty="0"/>
              <a:t>General Liability up to $1,000,000 per occurrence</a:t>
            </a:r>
          </a:p>
          <a:p>
            <a:pPr marL="800100" lvl="1" indent="-342900">
              <a:buFont typeface="+mj-lt"/>
              <a:buAutoNum type="arabicPeriod"/>
            </a:pPr>
            <a:r>
              <a:rPr lang="en-US" sz="2000" dirty="0"/>
              <a:t>Workers’ Compensation up to $100,000 for each accident</a:t>
            </a:r>
          </a:p>
          <a:p>
            <a:pPr marL="800100" lvl="1" indent="-342900">
              <a:buFont typeface="+mj-lt"/>
              <a:buAutoNum type="arabicPeriod"/>
            </a:pPr>
            <a:r>
              <a:rPr lang="en-US" sz="2000" dirty="0"/>
              <a:t>Automobile Liability up to $1,000,000 for each occurrence </a:t>
            </a:r>
          </a:p>
          <a:p>
            <a:pPr marL="800100" lvl="1" indent="-342900">
              <a:buFont typeface="+mj-lt"/>
              <a:buAutoNum type="arabicPeriod"/>
            </a:pPr>
            <a:r>
              <a:rPr lang="en-US" sz="2000" dirty="0"/>
              <a:t>Professional services – working with children, elderly, or disabled persons (Only required if serving children, elderly, or disabled.</a:t>
            </a:r>
          </a:p>
          <a:p>
            <a:pPr marL="800100" lvl="1" indent="-342900">
              <a:buFont typeface="+mj-lt"/>
              <a:buAutoNum type="arabicPeriod"/>
            </a:pPr>
            <a:endParaRPr lang="en-US" dirty="0"/>
          </a:p>
          <a:p>
            <a:pPr marL="800100" lvl="1" indent="-342900">
              <a:buFont typeface="+mj-lt"/>
              <a:buAutoNum type="arabicPeriod"/>
            </a:pPr>
            <a:endParaRPr lang="en-US" dirty="0"/>
          </a:p>
        </p:txBody>
      </p:sp>
    </p:spTree>
    <p:extLst>
      <p:ext uri="{BB962C8B-B14F-4D97-AF65-F5344CB8AC3E}">
        <p14:creationId xmlns:p14="http://schemas.microsoft.com/office/powerpoint/2010/main" val="274683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BD74-9BF4-E5E4-2AC2-C16178625B99}"/>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78451171-06B5-7D97-D4EC-9BCB5F95506A}"/>
              </a:ext>
            </a:extLst>
          </p:cNvPr>
          <p:cNvSpPr>
            <a:spLocks noGrp="1"/>
          </p:cNvSpPr>
          <p:nvPr>
            <p:ph idx="1"/>
          </p:nvPr>
        </p:nvSpPr>
        <p:spPr>
          <a:xfrm>
            <a:off x="304800" y="1670019"/>
            <a:ext cx="11582399" cy="3705223"/>
          </a:xfrm>
        </p:spPr>
        <p:txBody>
          <a:bodyPr/>
          <a:lstStyle/>
          <a:p>
            <a:r>
              <a:rPr lang="en-US" sz="2400" dirty="0"/>
              <a:t>The deadline to submit Letters of Interest (hard copy or electronically) is 4:00pm on </a:t>
            </a:r>
            <a:r>
              <a:rPr lang="en-US" sz="2400" u="sng" dirty="0"/>
              <a:t>Wednesday, December 7, 2022.</a:t>
            </a:r>
          </a:p>
          <a:p>
            <a:r>
              <a:rPr lang="en-US" sz="2400" dirty="0"/>
              <a:t>The Department of Housing reserves the right to request additional information from applicants on submitted applications. Applicants are required to respond to questions within 2 business days.</a:t>
            </a:r>
          </a:p>
          <a:p>
            <a:endParaRPr lang="en-US" dirty="0"/>
          </a:p>
          <a:p>
            <a:endParaRPr lang="en-US" dirty="0"/>
          </a:p>
        </p:txBody>
      </p:sp>
      <p:sp>
        <p:nvSpPr>
          <p:cNvPr id="5" name="Slide Number Placeholder 4">
            <a:extLst>
              <a:ext uri="{FF2B5EF4-FFF2-40B4-BE49-F238E27FC236}">
                <a16:creationId xmlns:a16="http://schemas.microsoft.com/office/drawing/2014/main" id="{2ECA43EA-B7B4-9C4E-F411-311887A25EF1}"/>
              </a:ext>
            </a:extLst>
          </p:cNvPr>
          <p:cNvSpPr>
            <a:spLocks noGrp="1"/>
          </p:cNvSpPr>
          <p:nvPr>
            <p:ph type="sldNum" sz="quarter" idx="12"/>
          </p:nvPr>
        </p:nvSpPr>
        <p:spPr/>
        <p:txBody>
          <a:bodyPr/>
          <a:lstStyle/>
          <a:p>
            <a:fld id="{F477D24C-55BC-4150-BC77-7526DE4131D6}" type="slidenum">
              <a:rPr lang="en-US" smtClean="0"/>
              <a:t>9</a:t>
            </a:fld>
            <a:endParaRPr lang="en-US" dirty="0"/>
          </a:p>
        </p:txBody>
      </p:sp>
    </p:spTree>
    <p:extLst>
      <p:ext uri="{BB962C8B-B14F-4D97-AF65-F5344CB8AC3E}">
        <p14:creationId xmlns:p14="http://schemas.microsoft.com/office/powerpoint/2010/main" val="730660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aVgsdVsQ1y_dciV6QA.vQ"/>
</p:tagLst>
</file>

<file path=ppt/theme/theme1.xml><?xml version="1.0" encoding="utf-8"?>
<a:theme xmlns:a="http://schemas.openxmlformats.org/drawingml/2006/main" name="1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Rhode Island PPT Template - Final" id="{BD0D1A88-21F7-439E-BC0E-416C3777623A}" vid="{6E122836-C66E-4FF0-83EE-8823E31101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17948</TotalTime>
  <Words>810</Words>
  <Application>Microsoft Office PowerPoint</Application>
  <PresentationFormat>Widescreen</PresentationFormat>
  <Paragraphs>67</Paragraphs>
  <Slides>10</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Franklin Gothic Book</vt:lpstr>
      <vt:lpstr>Franklin Gothic Demi Cond</vt:lpstr>
      <vt:lpstr>1_Office Theme</vt:lpstr>
      <vt:lpstr>think-cell Slide</vt:lpstr>
      <vt:lpstr>LOI Info Session: 662 Hartford Ave</vt:lpstr>
      <vt:lpstr>Agenda</vt:lpstr>
      <vt:lpstr>Purpose</vt:lpstr>
      <vt:lpstr>Background on Property </vt:lpstr>
      <vt:lpstr>Background on Property (cont.) </vt:lpstr>
      <vt:lpstr>Background on Property (cont.) </vt:lpstr>
      <vt:lpstr>Provider Responsibilities </vt:lpstr>
      <vt:lpstr>Insurance Responsibilities </vt:lpstr>
      <vt:lpstr>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Victoria (GOV)</dc:creator>
  <cp:lastModifiedBy>Crabill, Kimberly (DOA)</cp:lastModifiedBy>
  <cp:revision>179</cp:revision>
  <dcterms:created xsi:type="dcterms:W3CDTF">2022-01-10T20:40:28Z</dcterms:created>
  <dcterms:modified xsi:type="dcterms:W3CDTF">2022-12-02T18:20:11Z</dcterms:modified>
</cp:coreProperties>
</file>